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730849C-D53E-4A95-BA8F-17BF0348ECCA}" type="datetimeFigureOut">
              <a:rPr lang="en-US" smtClean="0"/>
              <a:t>2/25/2014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76E07C5-872E-486D-BBA2-04369A03FBE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0849C-D53E-4A95-BA8F-17BF0348ECCA}" type="datetimeFigureOut">
              <a:rPr lang="en-US" smtClean="0"/>
              <a:t>2/25/2014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E07C5-872E-486D-BBA2-04369A03FBE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0849C-D53E-4A95-BA8F-17BF0348ECCA}" type="datetimeFigureOut">
              <a:rPr lang="en-US" smtClean="0"/>
              <a:t>2/25/2014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E07C5-872E-486D-BBA2-04369A03FBE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0849C-D53E-4A95-BA8F-17BF0348ECCA}" type="datetimeFigureOut">
              <a:rPr lang="en-US" smtClean="0"/>
              <a:t>2/25/2014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E07C5-872E-486D-BBA2-04369A03FBE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0849C-D53E-4A95-BA8F-17BF0348ECCA}" type="datetimeFigureOut">
              <a:rPr lang="en-US" smtClean="0"/>
              <a:t>2/25/2014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E07C5-872E-486D-BBA2-04369A03FBE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0849C-D53E-4A95-BA8F-17BF0348ECCA}" type="datetimeFigureOut">
              <a:rPr lang="en-US" smtClean="0"/>
              <a:t>2/25/2014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E07C5-872E-486D-BBA2-04369A03FBE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0849C-D53E-4A95-BA8F-17BF0348ECCA}" type="datetimeFigureOut">
              <a:rPr lang="en-US" smtClean="0"/>
              <a:t>2/25/2014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E07C5-872E-486D-BBA2-04369A03FBE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0849C-D53E-4A95-BA8F-17BF0348ECCA}" type="datetimeFigureOut">
              <a:rPr lang="en-US" smtClean="0"/>
              <a:t>2/25/2014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E07C5-872E-486D-BBA2-04369A03FBE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0849C-D53E-4A95-BA8F-17BF0348ECCA}" type="datetimeFigureOut">
              <a:rPr lang="en-US" smtClean="0"/>
              <a:t>2/25/2014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E07C5-872E-486D-BBA2-04369A03FBE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0849C-D53E-4A95-BA8F-17BF0348ECCA}" type="datetimeFigureOut">
              <a:rPr lang="en-US" smtClean="0"/>
              <a:t>2/25/2014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E07C5-872E-486D-BBA2-04369A03FBE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0849C-D53E-4A95-BA8F-17BF0348ECCA}" type="datetimeFigureOut">
              <a:rPr lang="en-US" smtClean="0"/>
              <a:t>2/25/2014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E07C5-872E-486D-BBA2-04369A03FBE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730849C-D53E-4A95-BA8F-17BF0348ECCA}" type="datetimeFigureOut">
              <a:rPr lang="en-US" smtClean="0"/>
              <a:t>2/25/2014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76E07C5-872E-486D-BBA2-04369A03FBE8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youtube.com/watch?v=qcumEy6nhgY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9:</a:t>
            </a:r>
            <a:br>
              <a:rPr lang="en-US" dirty="0" smtClean="0"/>
            </a:br>
            <a:r>
              <a:rPr lang="en-US" dirty="0" smtClean="0"/>
              <a:t>Water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Block 1</a:t>
            </a:r>
          </a:p>
          <a:p>
            <a:r>
              <a:rPr lang="en-US" dirty="0" smtClean="0"/>
              <a:t>Pink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0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85800"/>
            <a:ext cx="7024744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Objectives and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62000" y="1219200"/>
            <a:ext cx="3700272" cy="4587240"/>
          </a:xfrm>
        </p:spPr>
        <p:txBody>
          <a:bodyPr>
            <a:noAutofit/>
          </a:bodyPr>
          <a:lstStyle/>
          <a:p>
            <a:r>
              <a:rPr lang="en-US" sz="1600" b="1" dirty="0" smtClean="0"/>
              <a:t>Objectives</a:t>
            </a:r>
          </a:p>
          <a:p>
            <a:pPr lvl="1"/>
            <a:r>
              <a:rPr lang="en-US" sz="1600" dirty="0" smtClean="0"/>
              <a:t>Relate water’s composition and structure to its properties.</a:t>
            </a:r>
          </a:p>
          <a:p>
            <a:pPr lvl="1"/>
            <a:r>
              <a:rPr lang="en-US" sz="1600" dirty="0" smtClean="0"/>
              <a:t>Compare bonds in water.</a:t>
            </a:r>
          </a:p>
          <a:p>
            <a:pPr lvl="1"/>
            <a:r>
              <a:rPr lang="en-US" sz="1600" dirty="0" smtClean="0"/>
              <a:t>Explain the functions of heat of fusion and heat of vaporization.</a:t>
            </a:r>
          </a:p>
          <a:p>
            <a:pPr lvl="1"/>
            <a:r>
              <a:rPr lang="en-US" sz="1600" dirty="0" smtClean="0"/>
              <a:t>Explain the effect of air pressure changes on boiling point.</a:t>
            </a:r>
          </a:p>
          <a:p>
            <a:pPr lvl="1"/>
            <a:r>
              <a:rPr lang="en-US" sz="1600" dirty="0" smtClean="0"/>
              <a:t>Explain sublimation and surface tension.</a:t>
            </a:r>
          </a:p>
          <a:p>
            <a:pPr lvl="1"/>
            <a:r>
              <a:rPr lang="en-US" sz="1600" dirty="0" smtClean="0"/>
              <a:t>Explain the functions of water in food preparation.</a:t>
            </a:r>
          </a:p>
          <a:p>
            <a:pPr lvl="1"/>
            <a:r>
              <a:rPr lang="en-US" sz="1600" dirty="0" smtClean="0"/>
              <a:t>Describe hard and soft water.</a:t>
            </a:r>
          </a:p>
          <a:p>
            <a:pPr lvl="1"/>
            <a:r>
              <a:rPr lang="en-US" sz="1600" dirty="0" smtClean="0"/>
              <a:t>Describe how the body uses water.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2" y="1219200"/>
            <a:ext cx="3419856" cy="5638800"/>
          </a:xfrm>
        </p:spPr>
        <p:txBody>
          <a:bodyPr>
            <a:noAutofit/>
          </a:bodyPr>
          <a:lstStyle/>
          <a:p>
            <a:r>
              <a:rPr lang="en-US" sz="1600" b="1" dirty="0" smtClean="0"/>
              <a:t>Vocabulary</a:t>
            </a:r>
          </a:p>
          <a:p>
            <a:pPr lvl="1"/>
            <a:r>
              <a:rPr lang="en-US" sz="1300" dirty="0" smtClean="0"/>
              <a:t>Boiling point</a:t>
            </a:r>
          </a:p>
          <a:p>
            <a:pPr lvl="1"/>
            <a:r>
              <a:rPr lang="en-US" sz="1300" dirty="0" smtClean="0"/>
              <a:t>Bound water</a:t>
            </a:r>
          </a:p>
          <a:p>
            <a:pPr lvl="1"/>
            <a:r>
              <a:rPr lang="en-US" sz="1300" dirty="0" smtClean="0"/>
              <a:t>Colloidal dispersion</a:t>
            </a:r>
          </a:p>
          <a:p>
            <a:pPr lvl="1"/>
            <a:r>
              <a:rPr lang="en-US" sz="1300" dirty="0" smtClean="0"/>
              <a:t>Density</a:t>
            </a:r>
          </a:p>
          <a:p>
            <a:pPr lvl="1"/>
            <a:r>
              <a:rPr lang="en-US" sz="1300" dirty="0" smtClean="0"/>
              <a:t>Emulsifier</a:t>
            </a:r>
          </a:p>
          <a:p>
            <a:pPr lvl="1"/>
            <a:r>
              <a:rPr lang="en-US" sz="1300" dirty="0" smtClean="0"/>
              <a:t>Emulsion</a:t>
            </a:r>
          </a:p>
          <a:p>
            <a:pPr lvl="1"/>
            <a:r>
              <a:rPr lang="en-US" sz="1300" dirty="0" smtClean="0"/>
              <a:t>Free water</a:t>
            </a:r>
          </a:p>
          <a:p>
            <a:pPr lvl="1"/>
            <a:r>
              <a:rPr lang="en-US" sz="1300" dirty="0" smtClean="0"/>
              <a:t>Hard water</a:t>
            </a:r>
          </a:p>
          <a:p>
            <a:pPr lvl="1"/>
            <a:r>
              <a:rPr lang="en-US" sz="1300" dirty="0" smtClean="0"/>
              <a:t>Heat of fusion</a:t>
            </a:r>
          </a:p>
          <a:p>
            <a:pPr lvl="1"/>
            <a:r>
              <a:rPr lang="en-US" sz="1300" dirty="0" smtClean="0"/>
              <a:t>Heat of vaporization</a:t>
            </a:r>
          </a:p>
          <a:p>
            <a:pPr lvl="1"/>
            <a:r>
              <a:rPr lang="en-US" sz="1300" dirty="0" smtClean="0"/>
              <a:t>Hydrogen bond</a:t>
            </a:r>
          </a:p>
          <a:p>
            <a:pPr lvl="1"/>
            <a:r>
              <a:rPr lang="en-US" sz="1300" dirty="0" smtClean="0"/>
              <a:t>Immiscible</a:t>
            </a:r>
          </a:p>
          <a:p>
            <a:pPr lvl="1"/>
            <a:r>
              <a:rPr lang="en-US" sz="1300" dirty="0" smtClean="0"/>
              <a:t>Latent heat</a:t>
            </a:r>
          </a:p>
          <a:p>
            <a:pPr lvl="1"/>
            <a:r>
              <a:rPr lang="en-US" sz="1300" dirty="0" smtClean="0"/>
              <a:t>Medium</a:t>
            </a:r>
          </a:p>
          <a:p>
            <a:pPr lvl="1"/>
            <a:r>
              <a:rPr lang="en-US" sz="1300" dirty="0" smtClean="0"/>
              <a:t>Melting point</a:t>
            </a:r>
          </a:p>
          <a:p>
            <a:pPr lvl="1"/>
            <a:r>
              <a:rPr lang="en-US" sz="1300" dirty="0" smtClean="0"/>
              <a:t>Polar molecule</a:t>
            </a:r>
          </a:p>
          <a:p>
            <a:pPr lvl="1"/>
            <a:r>
              <a:rPr lang="en-US" sz="1300" dirty="0" smtClean="0"/>
              <a:t>Solubility</a:t>
            </a:r>
          </a:p>
          <a:p>
            <a:pPr lvl="1"/>
            <a:r>
              <a:rPr lang="en-US" sz="1300" dirty="0" smtClean="0"/>
              <a:t>Solute</a:t>
            </a:r>
          </a:p>
          <a:p>
            <a:pPr lvl="1"/>
            <a:r>
              <a:rPr lang="en-US" sz="1300" dirty="0" smtClean="0"/>
              <a:t>Solvent</a:t>
            </a:r>
          </a:p>
          <a:p>
            <a:pPr lvl="1"/>
            <a:r>
              <a:rPr lang="en-US" sz="1300" dirty="0" smtClean="0"/>
              <a:t>Sublimation</a:t>
            </a:r>
          </a:p>
          <a:p>
            <a:pPr lvl="1"/>
            <a:r>
              <a:rPr lang="en-US" sz="1300" dirty="0" smtClean="0"/>
              <a:t>Surface tension</a:t>
            </a:r>
          </a:p>
        </p:txBody>
      </p:sp>
    </p:spTree>
    <p:extLst>
      <p:ext uri="{BB962C8B-B14F-4D97-AF65-F5344CB8AC3E}">
        <p14:creationId xmlns:p14="http://schemas.microsoft.com/office/powerpoint/2010/main" val="2313613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Learn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water molecule</a:t>
            </a:r>
          </a:p>
          <a:p>
            <a:r>
              <a:rPr lang="en-US" dirty="0" smtClean="0"/>
              <a:t>Properties of water</a:t>
            </a:r>
          </a:p>
          <a:p>
            <a:r>
              <a:rPr lang="en-US" dirty="0" smtClean="0"/>
              <a:t>Water and foods</a:t>
            </a:r>
          </a:p>
          <a:p>
            <a:r>
              <a:rPr lang="en-US" dirty="0" smtClean="0"/>
              <a:t>Water and the body</a:t>
            </a:r>
          </a:p>
        </p:txBody>
      </p:sp>
    </p:spTree>
    <p:extLst>
      <p:ext uri="{BB962C8B-B14F-4D97-AF65-F5344CB8AC3E}">
        <p14:creationId xmlns:p14="http://schemas.microsoft.com/office/powerpoint/2010/main" val="4180207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77336"/>
          </a:xfrm>
        </p:spPr>
        <p:txBody>
          <a:bodyPr/>
          <a:lstStyle/>
          <a:p>
            <a:r>
              <a:rPr lang="en-US" dirty="0" smtClean="0"/>
              <a:t>The Water Molecule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3" y="1981200"/>
            <a:ext cx="5509707" cy="4343400"/>
          </a:xfrm>
        </p:spPr>
        <p:txBody>
          <a:bodyPr>
            <a:normAutofit/>
          </a:bodyPr>
          <a:lstStyle/>
          <a:p>
            <a:r>
              <a:rPr lang="en-US" b="1" dirty="0" smtClean="0"/>
              <a:t>Polar covalent bond</a:t>
            </a:r>
          </a:p>
          <a:p>
            <a:pPr lvl="1"/>
            <a:r>
              <a:rPr lang="en-US" dirty="0" smtClean="0"/>
              <a:t>Electronegativity</a:t>
            </a:r>
          </a:p>
          <a:p>
            <a:pPr lvl="1"/>
            <a:r>
              <a:rPr lang="en-US" dirty="0" smtClean="0"/>
              <a:t>A molecule with a clear division of opposite electrical charges</a:t>
            </a:r>
          </a:p>
          <a:p>
            <a:r>
              <a:rPr lang="en-US" b="1" dirty="0" smtClean="0"/>
              <a:t>Hydrogen bonds</a:t>
            </a:r>
          </a:p>
          <a:p>
            <a:pPr lvl="1"/>
            <a:r>
              <a:rPr lang="en-US" dirty="0" smtClean="0"/>
              <a:t>Strongly attracts</a:t>
            </a:r>
          </a:p>
          <a:p>
            <a:pPr lvl="1"/>
            <a:r>
              <a:rPr lang="en-US" dirty="0" smtClean="0"/>
              <a:t>An attractive force between any molecules in which hydrogen is covalently bound to a highly electronegative element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761508"/>
            <a:ext cx="2685832" cy="2258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7447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85800"/>
            <a:ext cx="7024744" cy="914400"/>
          </a:xfrm>
        </p:spPr>
        <p:txBody>
          <a:bodyPr/>
          <a:lstStyle/>
          <a:p>
            <a:r>
              <a:rPr lang="en-US" dirty="0" smtClean="0"/>
              <a:t>Properties of Water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0" y="1752600"/>
            <a:ext cx="4772810" cy="4419600"/>
          </a:xfrm>
        </p:spPr>
        <p:txBody>
          <a:bodyPr>
            <a:noAutofit/>
          </a:bodyPr>
          <a:lstStyle/>
          <a:p>
            <a:r>
              <a:rPr lang="en-US" sz="1800" dirty="0" smtClean="0"/>
              <a:t>Water is the medium</a:t>
            </a:r>
          </a:p>
          <a:p>
            <a:pPr lvl="1"/>
            <a:r>
              <a:rPr lang="en-US" sz="1800" dirty="0" smtClean="0"/>
              <a:t>A substance through which something is transmitted or carried</a:t>
            </a:r>
          </a:p>
          <a:p>
            <a:r>
              <a:rPr lang="en-US" sz="1800" dirty="0" smtClean="0"/>
              <a:t>Freezing and Melting</a:t>
            </a:r>
          </a:p>
          <a:p>
            <a:pPr lvl="1"/>
            <a:r>
              <a:rPr lang="en-US" sz="1800" b="1" dirty="0" smtClean="0"/>
              <a:t>Melting point</a:t>
            </a:r>
            <a:r>
              <a:rPr lang="en-US" sz="1800" dirty="0" smtClean="0"/>
              <a:t>: a temperature that changes a substance from a solid to a liquid</a:t>
            </a:r>
          </a:p>
          <a:p>
            <a:pPr lvl="1"/>
            <a:r>
              <a:rPr lang="en-US" sz="1800" b="1" dirty="0" smtClean="0"/>
              <a:t>Density</a:t>
            </a:r>
            <a:r>
              <a:rPr lang="en-US" sz="1800" dirty="0" smtClean="0"/>
              <a:t>: mass</a:t>
            </a:r>
          </a:p>
          <a:p>
            <a:pPr lvl="1"/>
            <a:r>
              <a:rPr lang="en-US" sz="1800" b="1" dirty="0" smtClean="0"/>
              <a:t>Heat of fusion</a:t>
            </a:r>
            <a:r>
              <a:rPr lang="en-US" sz="1800" dirty="0" smtClean="0"/>
              <a:t>: energy needed to change one gram of a substance from a solid to a liquid or a liquid to a solid</a:t>
            </a:r>
          </a:p>
          <a:p>
            <a:pPr lvl="2"/>
            <a:r>
              <a:rPr lang="en-US" sz="1800" b="1" dirty="0" smtClean="0"/>
              <a:t>Latent heat</a:t>
            </a:r>
            <a:r>
              <a:rPr lang="en-US" sz="1800" dirty="0" smtClean="0"/>
              <a:t>: energy required to cause a phase change without a change in temperature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2971800"/>
            <a:ext cx="2209800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0190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09600"/>
            <a:ext cx="7024744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Properties of Water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3" y="1676400"/>
            <a:ext cx="5890708" cy="4156229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Boiling </a:t>
            </a:r>
            <a:r>
              <a:rPr lang="en-US" dirty="0"/>
              <a:t>and</a:t>
            </a:r>
            <a:r>
              <a:rPr lang="en-US" b="1" dirty="0"/>
              <a:t> Condensing</a:t>
            </a:r>
          </a:p>
          <a:p>
            <a:pPr lvl="1"/>
            <a:r>
              <a:rPr lang="en-US" b="1" dirty="0"/>
              <a:t>Boiling point</a:t>
            </a:r>
            <a:r>
              <a:rPr lang="en-US" dirty="0"/>
              <a:t>: temperature when vapor pressure equals air pressure above the liquid</a:t>
            </a:r>
          </a:p>
          <a:p>
            <a:pPr lvl="1"/>
            <a:r>
              <a:rPr lang="en-US" b="1" dirty="0"/>
              <a:t>Heat of vaporization</a:t>
            </a:r>
            <a:r>
              <a:rPr lang="en-US" dirty="0"/>
              <a:t>: amount of heat needed to change one gram of a substance from a liquid to a gas</a:t>
            </a:r>
          </a:p>
          <a:p>
            <a:r>
              <a:rPr lang="en-US" b="1" dirty="0"/>
              <a:t>Sublimation</a:t>
            </a:r>
            <a:r>
              <a:rPr lang="en-US" dirty="0"/>
              <a:t>: a change from the solid phase directly into the gas phase</a:t>
            </a:r>
          </a:p>
          <a:p>
            <a:r>
              <a:rPr lang="en-US" b="1" dirty="0"/>
              <a:t>Surface Tension</a:t>
            </a:r>
            <a:r>
              <a:rPr lang="en-US" dirty="0"/>
              <a:t>: an inward force or pull that tends to minimize the surface area of a liquid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2514600"/>
            <a:ext cx="1676400" cy="205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6793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85800"/>
            <a:ext cx="7024744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Water and Foods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524000"/>
            <a:ext cx="6777317" cy="4114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Water content in food</a:t>
            </a:r>
          </a:p>
          <a:p>
            <a:pPr lvl="1"/>
            <a:r>
              <a:rPr lang="en-US" b="1" dirty="0" smtClean="0"/>
              <a:t>Free water</a:t>
            </a:r>
            <a:r>
              <a:rPr lang="en-US" dirty="0" smtClean="0"/>
              <a:t>: readily separates from foods that are sliced, diced, or dried</a:t>
            </a:r>
          </a:p>
          <a:p>
            <a:pPr lvl="1"/>
            <a:r>
              <a:rPr lang="en-US" b="1" dirty="0" smtClean="0"/>
              <a:t>Bound water</a:t>
            </a:r>
            <a:r>
              <a:rPr lang="en-US" dirty="0" smtClean="0"/>
              <a:t>: water that cannot be easily separated in food</a:t>
            </a:r>
          </a:p>
          <a:p>
            <a:r>
              <a:rPr lang="en-US" dirty="0" smtClean="0"/>
              <a:t>Water in heat transfer</a:t>
            </a:r>
          </a:p>
          <a:p>
            <a:r>
              <a:rPr lang="en-US" dirty="0" smtClean="0"/>
              <a:t>Water as a solvent</a:t>
            </a:r>
          </a:p>
          <a:p>
            <a:pPr lvl="1"/>
            <a:r>
              <a:rPr lang="en-US" b="1" dirty="0" smtClean="0"/>
              <a:t>Solvent</a:t>
            </a:r>
            <a:r>
              <a:rPr lang="en-US" dirty="0" smtClean="0"/>
              <a:t>: substance dissolved in solute</a:t>
            </a:r>
          </a:p>
          <a:p>
            <a:pPr lvl="1"/>
            <a:r>
              <a:rPr lang="en-US" b="1" dirty="0" smtClean="0"/>
              <a:t>Solubility</a:t>
            </a:r>
            <a:r>
              <a:rPr lang="en-US" dirty="0" smtClean="0"/>
              <a:t>: amount dissolved at certain temperature</a:t>
            </a:r>
          </a:p>
          <a:p>
            <a:pPr lvl="1"/>
            <a:r>
              <a:rPr lang="en-US" b="1" dirty="0" smtClean="0"/>
              <a:t>Hard water</a:t>
            </a:r>
            <a:r>
              <a:rPr lang="en-US" dirty="0" smtClean="0"/>
              <a:t>: water that contains calcium or magnesium ions</a:t>
            </a:r>
          </a:p>
          <a:p>
            <a:pPr lvl="1"/>
            <a:endParaRPr lang="en-US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5105400"/>
            <a:ext cx="27432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2854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09600"/>
            <a:ext cx="7024744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Water and Foods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3" y="1447800"/>
            <a:ext cx="5935529" cy="438482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Water as a dispersing medium</a:t>
            </a:r>
          </a:p>
          <a:p>
            <a:pPr lvl="1"/>
            <a:r>
              <a:rPr lang="en-US" dirty="0"/>
              <a:t>Colloidal dispersion: homogeneous mixture that is not a true solution</a:t>
            </a:r>
          </a:p>
          <a:p>
            <a:pPr lvl="1"/>
            <a:r>
              <a:rPr lang="en-US" dirty="0"/>
              <a:t>Emulsion: liquid droplets that don’t normally blend together</a:t>
            </a:r>
          </a:p>
          <a:p>
            <a:pPr lvl="1"/>
            <a:r>
              <a:rPr lang="en-US" dirty="0"/>
              <a:t>Immiscible: liquids that don’t blend or mix</a:t>
            </a:r>
          </a:p>
          <a:p>
            <a:pPr lvl="1"/>
            <a:r>
              <a:rPr lang="en-US" dirty="0"/>
              <a:t>Emulsifier: large molecules that are polar on one end and nonpolar on the </a:t>
            </a:r>
            <a:r>
              <a:rPr lang="en-US" dirty="0" smtClean="0"/>
              <a:t>other</a:t>
            </a:r>
          </a:p>
          <a:p>
            <a:pPr lvl="1"/>
            <a:r>
              <a:rPr lang="en-US" dirty="0" smtClean="0"/>
              <a:t>Water as an emulsifier: </a:t>
            </a:r>
            <a:r>
              <a:rPr lang="en-US" i="1" dirty="0" smtClean="0">
                <a:hlinkClick r:id="rId2"/>
              </a:rPr>
              <a:t>www.youtube.com/watch?v=qcumEy6nhgY</a:t>
            </a:r>
            <a:endParaRPr lang="en-US" i="1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9022" y="2895601"/>
            <a:ext cx="1631577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1121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Water and the Body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Water weight</a:t>
            </a:r>
          </a:p>
          <a:p>
            <a:r>
              <a:rPr lang="en-US" dirty="0" smtClean="0"/>
              <a:t>Staying active</a:t>
            </a:r>
          </a:p>
          <a:p>
            <a:r>
              <a:rPr lang="en-US" dirty="0" smtClean="0"/>
              <a:t>Staying hydrated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042038"/>
            <a:ext cx="4008084" cy="3383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28272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50</TotalTime>
  <Words>447</Words>
  <Application>Microsoft Office PowerPoint</Application>
  <PresentationFormat>On-screen Show (4:3)</PresentationFormat>
  <Paragraphs>81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Austin</vt:lpstr>
      <vt:lpstr>Chapter 9: Water</vt:lpstr>
      <vt:lpstr>Objectives and Vocabulary</vt:lpstr>
      <vt:lpstr>What You Learn</vt:lpstr>
      <vt:lpstr>The Water Molecule</vt:lpstr>
      <vt:lpstr>Properties of Water</vt:lpstr>
      <vt:lpstr>Properties of Water Continued</vt:lpstr>
      <vt:lpstr>Water and Foods</vt:lpstr>
      <vt:lpstr>Water and Foods Continued</vt:lpstr>
      <vt:lpstr>Water and the Body</vt:lpstr>
    </vt:vector>
  </TitlesOfParts>
  <Company>Central Bucks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9: Water</dc:title>
  <dc:creator>Jillian Costello</dc:creator>
  <cp:lastModifiedBy>ERICSSON, DENISE</cp:lastModifiedBy>
  <cp:revision>7</cp:revision>
  <dcterms:created xsi:type="dcterms:W3CDTF">2014-02-21T13:03:33Z</dcterms:created>
  <dcterms:modified xsi:type="dcterms:W3CDTF">2014-02-25T15:20:51Z</dcterms:modified>
</cp:coreProperties>
</file>